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960" autoAdjust="0"/>
  </p:normalViewPr>
  <p:slideViewPr>
    <p:cSldViewPr>
      <p:cViewPr varScale="1">
        <p:scale>
          <a:sx n="73" d="100"/>
          <a:sy n="73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FA6C1-EB30-423C-B9D0-F0676CE31031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C88BF-95AD-4A3D-8F59-A3CA78455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C88BF-95AD-4A3D-8F59-A3CA78455B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C88BF-95AD-4A3D-8F59-A3CA78455BD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C88BF-95AD-4A3D-8F59-A3CA78455BD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C88BF-95AD-4A3D-8F59-A3CA78455BD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C88BF-95AD-4A3D-8F59-A3CA78455BD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F0A13DD-7046-47E0-9538-50A25FFB1C3C}" type="datetimeFigureOut">
              <a:rPr lang="en-US" smtClean="0"/>
              <a:pPr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9DCBAE2-6DBF-458B-94BA-43FD215EE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OSI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Layer (Layer 5)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2296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4495800"/>
              </a:tblGrid>
              <a:tr h="83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835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What protocols or devices does the session layer use?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1" dirty="0" smtClean="0"/>
                        <a:t>Instant Messaging (IM)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1" dirty="0" smtClean="0"/>
                        <a:t>Online</a:t>
                      </a:r>
                      <a:r>
                        <a:rPr lang="en-US" sz="2400" b="1" baseline="0" dirty="0" smtClean="0"/>
                        <a:t> real-time games</a:t>
                      </a:r>
                      <a:endParaRPr lang="en-US" sz="24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2400" b="1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 programs on the computer initiate a session as they connect?</a:t>
                      </a:r>
                    </a:p>
                    <a:p>
                      <a:r>
                        <a:rPr lang="en-US" sz="2400" b="1" dirty="0" smtClean="0"/>
                        <a:t>Homework</a:t>
                      </a:r>
                    </a:p>
                    <a:p>
                      <a:r>
                        <a:rPr lang="en-US" sz="2400" dirty="0" smtClean="0"/>
                        <a:t>Load an IM session and describe the process as it is connecting.  It hooks in to the server where other people are logged in, authenticates, and establishes the connection.  </a:t>
                      </a:r>
                    </a:p>
                    <a:p>
                      <a:r>
                        <a:rPr lang="en-US" sz="2400" dirty="0" smtClean="0"/>
                        <a:t>IM another student</a:t>
                      </a:r>
                      <a:r>
                        <a:rPr lang="en-US" sz="2400" baseline="0" dirty="0" smtClean="0"/>
                        <a:t> in the class.  Is there a lag?  Why or why not?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Presentation Layer (Layer 6)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71600"/>
          <a:ext cx="8229600" cy="536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2590800"/>
              </a:tblGrid>
              <a:tr h="879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  <a:tr h="445451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 does the presentation</a:t>
                      </a:r>
                      <a:r>
                        <a:rPr lang="en-US" sz="2400" b="1" baseline="0" dirty="0" smtClean="0"/>
                        <a:t> layer do?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Controls how the information is presented to the Application layer (layer 7)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Translates binary data to ASCII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Compresses</a:t>
                      </a:r>
                      <a:r>
                        <a:rPr lang="en-US" sz="2400" baseline="0" dirty="0" smtClean="0"/>
                        <a:t> data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Controls encryption (https)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="1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baseline="0" dirty="0" smtClean="0"/>
                        <a:t>What protocols or devices does the presentation layer use?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Secure Sockets Layer (SSL) – websites that use log in portals use an SSL connection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is the padlock system displayed in different browsers?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Extra credit if you find out the answer.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Application Layer (Layer 7)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2590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What does the application</a:t>
                      </a:r>
                      <a:r>
                        <a:rPr lang="en-US" sz="2400" b="1" baseline="0" dirty="0" smtClean="0"/>
                        <a:t> layer do?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 smtClean="0"/>
                        <a:t>How the apps or software communicate with the network.  (Example MS Word Help goes on internet)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 smtClean="0"/>
                        <a:t>Controls authentication (log in and password)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 smtClean="0"/>
                        <a:t>Determines whether enough resources such as memory and bandwidth are available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2400" b="0" baseline="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For extra credit: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Find other examples of application layer applications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Application Layer (Layer 7)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3581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0" dirty="0" smtClean="0"/>
                        <a:t>What protocols or devices does the application layer use?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Internet browsers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Desktop email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Other Internet-going applications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OSI Seven Layer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Mnemonics for Memorization</a:t>
            </a:r>
          </a:p>
          <a:p>
            <a:r>
              <a:rPr lang="en-US" dirty="0" smtClean="0"/>
              <a:t>Please Do </a:t>
            </a:r>
            <a:r>
              <a:rPr lang="en-US" dirty="0" smtClean="0"/>
              <a:t>N</a:t>
            </a:r>
            <a:r>
              <a:rPr lang="en-US" dirty="0" smtClean="0"/>
              <a:t>ot </a:t>
            </a:r>
            <a:r>
              <a:rPr lang="en-US" dirty="0" smtClean="0"/>
              <a:t>T</a:t>
            </a:r>
            <a:r>
              <a:rPr lang="en-US" dirty="0" smtClean="0"/>
              <a:t>hrow </a:t>
            </a:r>
            <a:r>
              <a:rPr lang="en-US" dirty="0" smtClean="0"/>
              <a:t>S</a:t>
            </a:r>
            <a:r>
              <a:rPr lang="en-US" dirty="0" smtClean="0"/>
              <a:t>ausage </a:t>
            </a:r>
            <a:r>
              <a:rPr lang="en-US" dirty="0" smtClean="0"/>
              <a:t>P</a:t>
            </a:r>
            <a:r>
              <a:rPr lang="en-US" dirty="0" smtClean="0"/>
              <a:t>izza </a:t>
            </a:r>
            <a:r>
              <a:rPr lang="en-US" dirty="0" smtClean="0"/>
              <a:t>A</a:t>
            </a:r>
            <a:r>
              <a:rPr lang="en-US" dirty="0" smtClean="0"/>
              <a:t>way</a:t>
            </a:r>
          </a:p>
          <a:p>
            <a:r>
              <a:rPr lang="en-US" dirty="0" smtClean="0"/>
              <a:t>A Perfect System That Never Did Look Perfect</a:t>
            </a:r>
          </a:p>
          <a:p>
            <a:r>
              <a:rPr lang="en-US" dirty="0" smtClean="0"/>
              <a:t>All People Seem To Need Data Processing</a:t>
            </a:r>
          </a:p>
          <a:p>
            <a:r>
              <a:rPr lang="en-US" dirty="0" smtClean="0"/>
              <a:t>Please Do Not Take Sales </a:t>
            </a:r>
            <a:r>
              <a:rPr lang="en-US" smtClean="0"/>
              <a:t>People’s Advice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OSI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OSI model is a framework containing seven layers that defines the protocols and devices used at each stage of the process when data travels through a network</a:t>
            </a:r>
          </a:p>
          <a:p>
            <a:r>
              <a:rPr lang="en-US" dirty="0" smtClean="0"/>
              <a:t>As data is packaged to be sent out to the network it travels from the Application </a:t>
            </a:r>
            <a:r>
              <a:rPr lang="en-US" dirty="0" smtClean="0"/>
              <a:t>Layer (layer 7) </a:t>
            </a:r>
            <a:r>
              <a:rPr lang="en-US" dirty="0" smtClean="0"/>
              <a:t>to the Physical </a:t>
            </a:r>
            <a:r>
              <a:rPr lang="en-US" dirty="0" smtClean="0"/>
              <a:t>Layer (layer 1)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Physical Layer (Layer 1)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35052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  <a:endParaRPr lang="en-US" sz="2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System Profile</a:t>
                      </a:r>
                      <a:endParaRPr lang="en-US" sz="2400" dirty="0"/>
                    </a:p>
                  </a:txBody>
                  <a:tcPr/>
                </a:tc>
              </a:tr>
              <a:tr h="52578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 does the physical layer do?</a:t>
                      </a:r>
                      <a:endParaRPr lang="en-US" sz="2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Includes all the physical tangible parts of the network that can be touched – cables, devices, electric signals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Cannot interpret signals – no intelligence</a:t>
                      </a:r>
                    </a:p>
                    <a:p>
                      <a:r>
                        <a:rPr lang="en-US" sz="2400" b="1" dirty="0" smtClean="0"/>
                        <a:t>What protocols</a:t>
                      </a:r>
                      <a:r>
                        <a:rPr lang="en-US" sz="2400" b="1" baseline="0" dirty="0" smtClean="0"/>
                        <a:t> or devices does it use?</a:t>
                      </a:r>
                    </a:p>
                    <a:p>
                      <a:r>
                        <a:rPr lang="en-US" sz="2400" dirty="0" smtClean="0"/>
                        <a:t>Cables, hubs, repeater, Network interface card (NIC) Note: NIC also functions at the Data Link Layer (Layer 2)</a:t>
                      </a:r>
                      <a:endParaRPr lang="en-US" sz="2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Locate information about your network adapter:</a:t>
                      </a:r>
                    </a:p>
                    <a:p>
                      <a:r>
                        <a:rPr lang="en-US" dirty="0" smtClean="0"/>
                        <a:t>Your MAC address: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Device type: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Location: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77000" y="3505200"/>
            <a:ext cx="2057400" cy="1631216"/>
          </a:xfrm>
          <a:prstGeom prst="rect">
            <a:avLst/>
          </a:prstGeom>
          <a:solidFill>
            <a:schemeClr val="accent1"/>
          </a:solidFill>
          <a:ln cmpd="thinThick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SEE HANDOUT TO COMPLETE SYSTEM PROFILE INFORMATION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Data Link Layer (Layer 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127760"/>
          <a:ext cx="8839200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1733"/>
                <a:gridCol w="3437467"/>
              </a:tblGrid>
              <a:tr h="457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9987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 does the data link layer do?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="1" dirty="0" smtClean="0"/>
                        <a:t>Media</a:t>
                      </a:r>
                      <a:r>
                        <a:rPr lang="en-US" sz="2400" b="1" baseline="0" dirty="0" smtClean="0"/>
                        <a:t> Access Control (MAC)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Provides MAC addresses to computers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Translates data bits going from the NIC to the cable from hexadecimal values into binary</a:t>
                      </a:r>
                    </a:p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-US" sz="2400" b="1" baseline="0" dirty="0" smtClean="0"/>
                        <a:t>Logical link control (LLC)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Acts as a buffer.  Stores information being sent out to the cables and sends it piece by piece.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Checks for errors in information being sent by using a checksum.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Translate your hexadecimal MAC address to binary, and then to decimal.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Binary</a:t>
                      </a:r>
                      <a:r>
                        <a:rPr lang="en-US" sz="2400" dirty="0" smtClean="0"/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Hex: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Decimal: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2000" dirty="0" smtClean="0"/>
                        <a:t>Type </a:t>
                      </a:r>
                      <a:r>
                        <a:rPr lang="en-US" sz="2000" dirty="0" smtClean="0"/>
                        <a:t>MAC</a:t>
                      </a:r>
                      <a:r>
                        <a:rPr lang="en-US" sz="2000" baseline="0" dirty="0" smtClean="0"/>
                        <a:t> address into calculator (do not include dashes).</a:t>
                      </a:r>
                    </a:p>
                    <a:p>
                      <a:r>
                        <a:rPr lang="en-US" sz="2000" dirty="0" smtClean="0"/>
                        <a:t>Write the Binary, Hexadecimal and Decimal numbers above.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638800" y="4343400"/>
            <a:ext cx="3505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to</a:t>
            </a:r>
          </a:p>
          <a:p>
            <a:r>
              <a:rPr lang="en-US" sz="1400" dirty="0" smtClean="0"/>
              <a:t>http://</a:t>
            </a:r>
            <a:r>
              <a:rPr lang="en-US" sz="1400" dirty="0" smtClean="0"/>
              <a:t>easycalculation.com/hexconverter.php</a:t>
            </a:r>
            <a:endParaRPr lang="en-US" sz="140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Link Layer (Layer 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229600" cy="5101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1200"/>
                <a:gridCol w="2438400"/>
              </a:tblGrid>
              <a:tr h="7134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36974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</a:t>
                      </a:r>
                      <a:r>
                        <a:rPr lang="en-US" sz="2400" b="1" baseline="0" dirty="0" smtClean="0"/>
                        <a:t> protocols or devices does the data link layer use</a:t>
                      </a:r>
                      <a:r>
                        <a:rPr lang="en-US" sz="2400" b="1" baseline="0" dirty="0" smtClean="0"/>
                        <a:t>?</a:t>
                      </a:r>
                      <a:endParaRPr lang="en-US" sz="2400" baseline="0" dirty="0" smtClean="0"/>
                    </a:p>
                    <a:p>
                      <a:r>
                        <a:rPr lang="en-US" sz="2400" b="1" baseline="0" dirty="0" smtClean="0"/>
                        <a:t>Switch</a:t>
                      </a:r>
                      <a:r>
                        <a:rPr lang="en-US" sz="2400" baseline="0" dirty="0" smtClean="0"/>
                        <a:t>: controls flow of data coming from one computer’s MAC address and directs it to the next MAC address destination.</a:t>
                      </a:r>
                    </a:p>
                    <a:p>
                      <a:r>
                        <a:rPr lang="en-US" sz="2400" b="1" baseline="0" dirty="0" smtClean="0"/>
                        <a:t>Bridge: </a:t>
                      </a:r>
                      <a:r>
                        <a:rPr lang="en-US" sz="2400" b="0" baseline="0" dirty="0" smtClean="0"/>
                        <a:t>Controls data flowing between two local network  segments</a:t>
                      </a:r>
                      <a:endParaRPr lang="en-US" sz="2400" b="1" baseline="0" dirty="0" smtClean="0"/>
                    </a:p>
                    <a:p>
                      <a:r>
                        <a:rPr lang="en-US" sz="2400" b="1" baseline="0" dirty="0" smtClean="0"/>
                        <a:t>Network Interface Card (NIC): </a:t>
                      </a:r>
                      <a:r>
                        <a:rPr lang="en-US" sz="2400" b="0" baseline="0" dirty="0" smtClean="0"/>
                        <a:t>translates the hexadecimal values into a binary electric signal and translates incoming signals back to hexadecimal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682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Network Layer (Layer 3)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38200"/>
          <a:ext cx="88392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8168"/>
                <a:gridCol w="2171032"/>
              </a:tblGrid>
              <a:tr h="69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2578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</a:t>
                      </a:r>
                      <a:r>
                        <a:rPr lang="en-US" sz="2400" b="1" baseline="0" dirty="0" smtClean="0"/>
                        <a:t> does the network layer do?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Handles the routing of data across the network or other destination networks. 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Controls the Internet Protocol addresses (IP addresses) assigned by DHCP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baseline="0" dirty="0" smtClean="0"/>
                        <a:t>What protocols or devices does it use?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baseline="0" dirty="0" smtClean="0"/>
                        <a:t>Routers:</a:t>
                      </a:r>
                      <a:r>
                        <a:rPr lang="en-US" sz="2400" baseline="0" dirty="0" smtClean="0"/>
                        <a:t> used to divide large LANs into smaller segments or for home network to access the Internet.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baseline="0" dirty="0" smtClean="0"/>
                        <a:t>Gateway</a:t>
                      </a:r>
                      <a:r>
                        <a:rPr lang="en-US" sz="2400" baseline="0" dirty="0" smtClean="0"/>
                        <a:t>: used in larger networks to connect LAN to the Internet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baseline="0" dirty="0" smtClean="0"/>
                        <a:t>Firewalls: </a:t>
                      </a:r>
                      <a:r>
                        <a:rPr lang="en-US" sz="2400" b="0" baseline="0" dirty="0" smtClean="0"/>
                        <a:t>Routers and gateways serve as a perimeter firewall and block traffic based on IP addresses</a:t>
                      </a:r>
                      <a:endParaRPr lang="en-US" sz="2400" b="1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Use </a:t>
                      </a:r>
                      <a:r>
                        <a:rPr lang="en-US" sz="2400" dirty="0" err="1" smtClean="0"/>
                        <a:t>ipconfig</a:t>
                      </a:r>
                      <a:r>
                        <a:rPr lang="en-US" sz="2400" dirty="0" smtClean="0"/>
                        <a:t> to find your IP address.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Go to command prompt and type in </a:t>
                      </a:r>
                      <a:r>
                        <a:rPr lang="en-US" sz="2400" dirty="0" err="1" smtClean="0"/>
                        <a:t>ipconfig</a:t>
                      </a:r>
                      <a:r>
                        <a:rPr lang="en-US" sz="2400" dirty="0" smtClean="0"/>
                        <a:t>.</a:t>
                      </a:r>
                    </a:p>
                    <a:p>
                      <a:r>
                        <a:rPr lang="en-US" sz="2400" dirty="0" smtClean="0"/>
                        <a:t> Write</a:t>
                      </a:r>
                      <a:r>
                        <a:rPr lang="en-US" sz="2400" baseline="0" dirty="0" smtClean="0"/>
                        <a:t> your IP address here.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Layer (Layer 4)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8229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800"/>
                <a:gridCol w="3352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dirty="0" smtClean="0"/>
                        <a:t>What does the transport layer do?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Allows sender and receiver to establish a connection in order to send data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provides acknowledgement when a message is received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Checks for errors and resends data if necessary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Two types of Transport protocols: TCP (Transmission Control Protocol) and UDP (User Datagram Protocol)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a web browser and visit a few websites in different windows.  Leave the websites open.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Go to command prompt.  Type in </a:t>
                      </a:r>
                      <a:r>
                        <a:rPr lang="en-US" dirty="0" err="1" smtClean="0"/>
                        <a:t>netstat</a:t>
                      </a:r>
                      <a:r>
                        <a:rPr lang="en-US" dirty="0" smtClean="0"/>
                        <a:t> –n to check network status.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The out put will show all the IP addresses of websites you’re</a:t>
                      </a:r>
                      <a:r>
                        <a:rPr lang="en-US" baseline="0" dirty="0" smtClean="0"/>
                        <a:t> connected to.  List all foreign IP addresses here.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Layer (Layer 4)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4"/>
          <a:ext cx="8229600" cy="447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895600"/>
              </a:tblGrid>
              <a:tr h="7953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678273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 protocols or devices does the transport layer use?</a:t>
                      </a:r>
                    </a:p>
                    <a:p>
                      <a:r>
                        <a:rPr lang="en-US" sz="2400" b="1" dirty="0" smtClean="0"/>
                        <a:t>TCP</a:t>
                      </a:r>
                      <a:r>
                        <a:rPr lang="en-US" sz="2400" dirty="0" smtClean="0"/>
                        <a:t>: Packages packets for sending, checks them as they arrive, and puts them in order (called sequencing)</a:t>
                      </a:r>
                    </a:p>
                    <a:p>
                      <a:r>
                        <a:rPr lang="en-US" sz="2400" b="1" dirty="0" smtClean="0"/>
                        <a:t>Flow control</a:t>
                      </a:r>
                      <a:r>
                        <a:rPr lang="en-US" sz="2400" dirty="0" smtClean="0"/>
                        <a:t>: The transport layer controls the </a:t>
                      </a:r>
                      <a:r>
                        <a:rPr lang="en-US" sz="2400" dirty="0" err="1" smtClean="0"/>
                        <a:t>bitstream</a:t>
                      </a:r>
                      <a:r>
                        <a:rPr lang="en-US" sz="2400" dirty="0" smtClean="0"/>
                        <a:t> once it’s on the Net.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Layer (Layer 5)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7400"/>
                <a:gridCol w="2362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Layer Notes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System Profile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What does the session layer do?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dirty="0" smtClean="0"/>
                        <a:t>Sets up a connection for an ongoing</a:t>
                      </a:r>
                      <a:r>
                        <a:rPr lang="en-US" sz="2400" b="0" baseline="0" dirty="0" smtClean="0"/>
                        <a:t> “</a:t>
                      </a:r>
                      <a:r>
                        <a:rPr lang="en-US" sz="2400" b="0" dirty="0" smtClean="0"/>
                        <a:t>session” for an application (e.g. instant messaging)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dirty="0" smtClean="0"/>
                        <a:t>Two</a:t>
                      </a:r>
                      <a:r>
                        <a:rPr lang="en-US" sz="2400" b="0" baseline="0" dirty="0" smtClean="0"/>
                        <a:t> sides agree to rules such as: speed, protocols, encryptions used.  Known as “handshake”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 smtClean="0"/>
                        <a:t>Manages the session and terminates it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2400" b="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199</TotalTime>
  <Words>1047</Words>
  <Application>Microsoft Office PowerPoint</Application>
  <PresentationFormat>On-screen Show (4:3)</PresentationFormat>
  <Paragraphs>146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OSI MODEL</vt:lpstr>
      <vt:lpstr>OSI MODEL</vt:lpstr>
      <vt:lpstr>The Physical Layer (Layer 1)</vt:lpstr>
      <vt:lpstr>Data Link Layer (Layer 2)</vt:lpstr>
      <vt:lpstr>Data Link Layer (Layer 2)</vt:lpstr>
      <vt:lpstr>Network Layer (Layer 3)</vt:lpstr>
      <vt:lpstr>Transport Layer (Layer 4)</vt:lpstr>
      <vt:lpstr>Transport Layer (Layer 4)</vt:lpstr>
      <vt:lpstr>Session Layer (Layer 5)</vt:lpstr>
      <vt:lpstr>Session Layer (Layer 5)</vt:lpstr>
      <vt:lpstr>The Presentation Layer (Layer 6)</vt:lpstr>
      <vt:lpstr>The Application Layer (Layer 7)</vt:lpstr>
      <vt:lpstr>The Application Layer (Layer 7)</vt:lpstr>
      <vt:lpstr>The OSI Seven Layer Model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OSI MODEL</dc:title>
  <dc:creator>NHBOE</dc:creator>
  <cp:lastModifiedBy>NHBOE</cp:lastModifiedBy>
  <cp:revision>21</cp:revision>
  <dcterms:created xsi:type="dcterms:W3CDTF">2012-10-17T17:04:12Z</dcterms:created>
  <dcterms:modified xsi:type="dcterms:W3CDTF">2012-10-19T13:02:24Z</dcterms:modified>
</cp:coreProperties>
</file>